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_center" initials="s" lastIdx="1" clrIdx="0">
    <p:extLst>
      <p:ext uri="{19B8F6BF-5375-455C-9EA6-DF929625EA0E}">
        <p15:presenceInfo xmlns:p15="http://schemas.microsoft.com/office/powerpoint/2012/main" userId="s_cen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FF"/>
    <a:srgbClr val="FF00FF"/>
    <a:srgbClr val="FF33CC"/>
    <a:srgbClr val="FFFF66"/>
    <a:srgbClr val="FFFF99"/>
    <a:srgbClr val="000000"/>
    <a:srgbClr val="33CCFF"/>
    <a:srgbClr val="99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>
        <p:scale>
          <a:sx n="100" d="100"/>
          <a:sy n="100" d="100"/>
        </p:scale>
        <p:origin x="1260" y="-22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20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31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87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82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91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7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0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5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39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0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A26D-0C24-477B-B2D6-26034B60E3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8E4D-1DC7-44E4-B110-FDB98AE3E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6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engesha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nponet.net/" TargetMode="External"/><Relationship Id="rId5" Type="http://schemas.openxmlformats.org/officeDocument/2006/relationships/hyperlink" Target="mailto:hiroba@s-nponet.net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28BEF1D-8C45-4B7A-84A7-08F07B259B18}"/>
              </a:ext>
            </a:extLst>
          </p:cNvPr>
          <p:cNvSpPr txBox="1"/>
          <p:nvPr/>
        </p:nvSpPr>
        <p:spPr>
          <a:xfrm>
            <a:off x="198782" y="4398978"/>
            <a:ext cx="6710394" cy="149284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endParaRPr kumimoji="1" lang="en-US" altLang="ja-JP" sz="1900" b="1" dirty="0">
              <a:solidFill>
                <a:schemeClr val="accent5">
                  <a:lumMod val="60000"/>
                  <a:lumOff val="4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600" dirty="0">
              <a:solidFill>
                <a:schemeClr val="accent5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　　時： 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18:45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20:45</a:t>
            </a: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参加方法：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使用）　 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参加費   ：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kumimoji="1" lang="en-US" altLang="ja-JP" sz="1900" b="1" dirty="0">
              <a:solidFill>
                <a:schemeClr val="accent5">
                  <a:lumMod val="60000"/>
                  <a:lumOff val="4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5FD375-302D-4095-8F46-001217B8A7A8}"/>
              </a:ext>
            </a:extLst>
          </p:cNvPr>
          <p:cNvSpPr/>
          <p:nvPr/>
        </p:nvSpPr>
        <p:spPr>
          <a:xfrm>
            <a:off x="-18600" y="-39141"/>
            <a:ext cx="6876600" cy="63551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en-US" altLang="ja-JP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9828B0E-2016-4179-BAF8-A96BE100C981}"/>
              </a:ext>
            </a:extLst>
          </p:cNvPr>
          <p:cNvSpPr txBox="1"/>
          <p:nvPr/>
        </p:nvSpPr>
        <p:spPr>
          <a:xfrm>
            <a:off x="52331" y="100443"/>
            <a:ext cx="5425048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156</a:t>
            </a: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回市民と</a:t>
            </a:r>
            <a:r>
              <a:rPr kumimoji="1"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の交流サロン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FF2F98C-5440-73B5-44A4-6ADB39C0B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815" y="687747"/>
            <a:ext cx="2471935" cy="70831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DB53A15-9872-26DF-2C4E-5E0437B89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196" y="5057155"/>
            <a:ext cx="594665" cy="594665"/>
          </a:xfrm>
          <a:prstGeom prst="rect">
            <a:avLst/>
          </a:prstGeom>
        </p:spPr>
      </p:pic>
      <p:sp>
        <p:nvSpPr>
          <p:cNvPr id="15" name="テキスト ボックス 31">
            <a:extLst>
              <a:ext uri="{FF2B5EF4-FFF2-40B4-BE49-F238E27FC236}">
                <a16:creationId xmlns:a16="http://schemas.microsoft.com/office/drawing/2014/main" id="{2F432D08-55EE-A3F4-5708-8608C8B5897D}"/>
              </a:ext>
            </a:extLst>
          </p:cNvPr>
          <p:cNvSpPr txBox="1"/>
          <p:nvPr/>
        </p:nvSpPr>
        <p:spPr>
          <a:xfrm>
            <a:off x="43857" y="8869100"/>
            <a:ext cx="6707497" cy="954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63500"/>
          </a:effectLst>
        </p:spPr>
        <p:txBody>
          <a:bodyPr wrap="square" tIns="72001" bIns="72001" rtlCol="0">
            <a:spAutoFit/>
          </a:bodyPr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新宿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ネットワーク協議会主催「市民と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の交流サロン」について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さまざまな分野で活躍する</a:t>
            </a:r>
            <a:r>
              <a:rPr lang="en-US" altLang="ja-JP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052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団体にその活動をご紹介いただき、社会貢献活動への理解、参加意義を共有し、活動への参加、支援、協力などの協働の輪を広げる場として開催しています。</a:t>
            </a:r>
            <a:endParaRPr lang="en-US" altLang="ja-JP" sz="1052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､1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団体のお話をじっくり聴く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時間！ 前半は団体の紹介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後半は質疑応答を中心に行います。  </a:t>
            </a:r>
            <a:endParaRPr lang="en-US" altLang="ja-JP" sz="105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社会貢献活動に関心がある方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､NPO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を知りたい方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中間支援の方など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どなたでもご参加いただけます</a:t>
            </a:r>
            <a:r>
              <a:rPr lang="en-US" altLang="ja-JP" sz="1052" dirty="0"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lang="ja-JP" altLang="en-US" sz="105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07342D0-7C8F-2B3F-3EB5-8D75C654DC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89182"/>
            <a:ext cx="5619749" cy="3044622"/>
          </a:xfrm>
          <a:prstGeom prst="rect">
            <a:avLst/>
          </a:prstGeom>
        </p:spPr>
      </p:pic>
      <p:sp>
        <p:nvSpPr>
          <p:cNvPr id="19" name="雲 18">
            <a:extLst>
              <a:ext uri="{FF2B5EF4-FFF2-40B4-BE49-F238E27FC236}">
                <a16:creationId xmlns:a16="http://schemas.microsoft.com/office/drawing/2014/main" id="{0A598DA8-C1C0-1009-FF88-904128B4279F}"/>
              </a:ext>
            </a:extLst>
          </p:cNvPr>
          <p:cNvSpPr/>
          <p:nvPr/>
        </p:nvSpPr>
        <p:spPr>
          <a:xfrm rot="20979993">
            <a:off x="37558" y="1426684"/>
            <a:ext cx="1243222" cy="738560"/>
          </a:xfrm>
          <a:prstGeom prst="cloud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00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聴かせて</a:t>
            </a:r>
            <a:r>
              <a:rPr kumimoji="1" lang="en-US" altLang="ja-JP" sz="1200" b="1" dirty="0">
                <a:solidFill>
                  <a:srgbClr val="00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NPO!</a:t>
            </a:r>
            <a:endParaRPr kumimoji="1" lang="ja-JP" altLang="en-US" sz="1200" b="1" dirty="0">
              <a:solidFill>
                <a:srgbClr val="00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3D4F6A-E9FB-07F5-2818-CF7945131539}"/>
              </a:ext>
            </a:extLst>
          </p:cNvPr>
          <p:cNvSpPr txBox="1"/>
          <p:nvPr/>
        </p:nvSpPr>
        <p:spPr>
          <a:xfrm>
            <a:off x="-93626" y="982696"/>
            <a:ext cx="3470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登壇団体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特定非営利活動法人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0743A01-5571-4FC6-456F-62FCEC3D7B59}"/>
              </a:ext>
            </a:extLst>
          </p:cNvPr>
          <p:cNvSpPr/>
          <p:nvPr/>
        </p:nvSpPr>
        <p:spPr>
          <a:xfrm>
            <a:off x="4604576" y="633427"/>
            <a:ext cx="1910610" cy="482890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3600" b="1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ありのままの自分で　　　　　　</a:t>
            </a:r>
            <a:endParaRPr kumimoji="1" lang="en-US" altLang="ja-JP" sz="3600" b="1" spc="50" dirty="0">
              <a:ln w="3175" cmpd="sng">
                <a:noFill/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Forte" panose="03060902040502070203" pitchFamily="66" charset="0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3600" b="1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　 世界とつながろう！　</a:t>
            </a:r>
            <a:endParaRPr kumimoji="1" lang="en-US" altLang="ja-JP" sz="3600" b="1" spc="50" dirty="0">
              <a:ln w="3175" cmpd="sng">
                <a:noFill/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Forte" panose="03060902040502070203" pitchFamily="66" charset="0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3600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   </a:t>
            </a:r>
            <a:r>
              <a:rPr kumimoji="1" lang="ja-JP" altLang="en-US" sz="3600" b="1" spc="50" dirty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orte" panose="03060902040502070203" pitchFamily="66" charset="0"/>
                <a:ea typeface="UD デジタル 教科書体 NK-R" panose="02020400000000000000" pitchFamily="18" charset="-128"/>
              </a:rPr>
              <a:t> </a:t>
            </a:r>
            <a:endParaRPr kumimoji="1" lang="en-US" altLang="ja-JP" sz="3600" b="1" spc="50" dirty="0">
              <a:ln w="3175" cmpd="sng">
                <a:noFill/>
                <a:prstDash val="solid"/>
              </a:ln>
              <a:solidFill>
                <a:schemeClr val="tx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Forte" panose="03060902040502070203" pitchFamily="66" charset="0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4400" b="1" spc="50" dirty="0">
                <a:ln w="3175" cmpd="sng">
                  <a:noFill/>
                  <a:prstDash val="solid"/>
                </a:ln>
                <a:solidFill>
                  <a:srgbClr val="FF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5200" b="1" spc="50" dirty="0">
                <a:ln w="317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5200" b="1" spc="50" dirty="0">
                <a:ln w="3175" cmpd="sng">
                  <a:noFill/>
                  <a:prstDash val="solid"/>
                </a:ln>
                <a:noFill/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世界</a:t>
            </a:r>
            <a:endParaRPr kumimoji="1" lang="en-US" altLang="ja-JP" sz="5200" b="1" spc="50" dirty="0">
              <a:ln w="3175" cmpd="sng">
                <a:noFill/>
                <a:prstDash val="solid"/>
              </a:ln>
              <a:noFill/>
              <a:effectLst>
                <a:glow rad="38100">
                  <a:schemeClr val="accent1">
                    <a:alpha val="40000"/>
                  </a:schemeClr>
                </a:glo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CE22DDB-5CCD-EECB-7BA0-C7533440E6A1}"/>
              </a:ext>
            </a:extLst>
          </p:cNvPr>
          <p:cNvSpPr txBox="1"/>
          <p:nvPr/>
        </p:nvSpPr>
        <p:spPr>
          <a:xfrm>
            <a:off x="198782" y="5651820"/>
            <a:ext cx="651419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「場づくり</a:t>
            </a:r>
            <a:r>
              <a:rPr lang="en-US" altLang="ja-JP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®</a:t>
            </a:r>
            <a:r>
              <a:rPr lang="ja-JP" altLang="en-US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」で新しい生き方・働き方・コミュニティを創造する活動をしている団体で、今年設立</a:t>
            </a:r>
            <a:r>
              <a:rPr lang="en-US" altLang="ja-JP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4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周年を迎えます。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子ども、大人が希望を持って生きられる社会を実現するため取組んでいる</a:t>
            </a:r>
            <a:r>
              <a:rPr lang="ja-JP" altLang="en-US" sz="14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子どもたちの居場所・あそび場・仲間づくりの事業」</a:t>
            </a:r>
            <a:r>
              <a:rPr lang="ja-JP" altLang="en-US" sz="14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「地域活動などの</a:t>
            </a:r>
            <a:r>
              <a:rPr lang="ja-JP" altLang="en-US" sz="1400" b="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場づくり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を支援する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事業」などの活動</a:t>
            </a:r>
            <a:r>
              <a:rPr lang="ja-JP" altLang="en-US" sz="14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についてのお話を伺います</a:t>
            </a:r>
            <a:r>
              <a:rPr lang="ja-JP" altLang="en-US" sz="140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7">
            <a:extLst>
              <a:ext uri="{FF2B5EF4-FFF2-40B4-BE49-F238E27FC236}">
                <a16:creationId xmlns:a16="http://schemas.microsoft.com/office/drawing/2014/main" id="{BAF17973-9C0D-7C6F-D1AE-9F5F6729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2" y="6915688"/>
            <a:ext cx="6514195" cy="18082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vert="horz" wrap="square" lIns="98694" tIns="86401" rIns="98694" bIns="86401" anchor="t" anchorCtr="0" upright="1">
            <a:noAutofit/>
          </a:bodyPr>
          <a:lstStyle/>
          <a:p>
            <a:pPr algn="just">
              <a:spcBef>
                <a:spcPts val="601"/>
              </a:spcBef>
            </a:pP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＜お問い合わせ＞ 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主催：一般社団法人 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新宿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ネットワーク協議会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後援：新宿区</a:t>
            </a:r>
            <a:endParaRPr lang="ja-JP" altLang="en-US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電話：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03-5206-6527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FAX : 03-5386-1318</a:t>
            </a: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Email : 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hlinkClick r:id="rId5"/>
              </a:rPr>
              <a:t>hiroba@s-nponet.net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/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Website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：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  <a:hlinkClick r:id="rId6"/>
              </a:rPr>
              <a:t>https://snponet.net/</a:t>
            </a:r>
            <a:endParaRPr lang="en-US" altLang="ja-JP" sz="12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Bef>
                <a:spcPts val="300"/>
              </a:spcBef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毎月第二火曜日、年末年始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(12/29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1/3)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は休館日のため電話対応はできません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Bef>
                <a:spcPts val="300"/>
              </a:spcBef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当イベントへの参加にあたり、サポートが必要な方は、その旨をセンターへご連絡ください。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Bef>
                <a:spcPts val="300"/>
              </a:spcBef>
            </a:pPr>
            <a:endParaRPr lang="en-US" altLang="ja-JP" sz="1000" b="1" kern="100" dirty="0">
              <a:latin typeface="Meiryo UI"/>
              <a:ea typeface="ＭＳ 明朝"/>
              <a:cs typeface="Times New Roman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49C23-BABF-2268-8B27-66D2AE2F7417}"/>
              </a:ext>
            </a:extLst>
          </p:cNvPr>
          <p:cNvSpPr txBox="1"/>
          <p:nvPr/>
        </p:nvSpPr>
        <p:spPr>
          <a:xfrm>
            <a:off x="3880469" y="7027778"/>
            <a:ext cx="2540862" cy="10590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オンライン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(Zoom)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07やさしさゴシックボールド" panose="02000600000000000000"/>
              </a:rPr>
              <a:t>開催です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お申込みはこちらから</a:t>
            </a:r>
            <a:endParaRPr kumimoji="1" lang="en-US" altLang="ja-JP" sz="1052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en-US" altLang="ja-JP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※</a:t>
            </a:r>
            <a:r>
              <a:rPr kumimoji="1" lang="ja-JP" altLang="en-US" sz="1052" b="1" dirty="0">
                <a:latin typeface="メイリオ" panose="020B0604030504040204" pitchFamily="50" charset="-128"/>
                <a:ea typeface="07やさしさゴシックボールド" panose="02000600000000000000"/>
              </a:rPr>
              <a:t>申込締切</a:t>
            </a:r>
            <a:endParaRPr kumimoji="1" lang="en-US" altLang="ja-JP" sz="1052" b="1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開始</a:t>
            </a:r>
            <a:r>
              <a:rPr kumimoji="1" lang="en-US" altLang="ja-JP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1</a:t>
            </a:r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時間前</a:t>
            </a:r>
            <a:endParaRPr kumimoji="1" lang="en-US" altLang="ja-JP" sz="1052" b="1" u="sng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（</a:t>
            </a:r>
            <a:r>
              <a:rPr kumimoji="1" lang="en-US" altLang="ja-JP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17:45)</a:t>
            </a:r>
            <a:r>
              <a:rPr kumimoji="1" lang="ja-JP" altLang="en-US" sz="1052" b="1" u="sng" dirty="0">
                <a:latin typeface="メイリオ" panose="020B0604030504040204" pitchFamily="50" charset="-128"/>
                <a:ea typeface="07やさしさゴシックボールド" panose="02000600000000000000"/>
              </a:rPr>
              <a:t>まで</a:t>
            </a:r>
            <a:endParaRPr kumimoji="1" lang="en-US" altLang="ja-JP" sz="1052" b="1" u="sng" dirty="0">
              <a:latin typeface="メイリオ" panose="020B0604030504040204" pitchFamily="50" charset="-128"/>
              <a:ea typeface="07やさしさゴシックボールド" panose="02000600000000000000"/>
            </a:endParaRPr>
          </a:p>
          <a:p>
            <a:pPr algn="ctr"/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052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6816799C-13E8-1030-79D0-192310F541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861" y="7429970"/>
            <a:ext cx="1131470" cy="11314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36CB008-7009-DF34-9325-08FA8CE7E70D}"/>
              </a:ext>
            </a:extLst>
          </p:cNvPr>
          <p:cNvSpPr txBox="1"/>
          <p:nvPr/>
        </p:nvSpPr>
        <p:spPr>
          <a:xfrm>
            <a:off x="2213786" y="4547847"/>
            <a:ext cx="3810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画像はれんげ舎ホームページより</a:t>
            </a:r>
            <a:r>
              <a:rPr kumimoji="1" lang="ja-JP" altLang="en-US" sz="1000" dirty="0"/>
              <a:t>（</a:t>
            </a:r>
            <a:r>
              <a:rPr kumimoji="1" lang="en" altLang="ja-JP" sz="1000" dirty="0">
                <a:hlinkClick r:id="rId8"/>
              </a:rPr>
              <a:t>https://rengesha.com/</a:t>
            </a:r>
            <a:r>
              <a:rPr kumimoji="1" lang="ja-JP" altLang="en-US" sz="10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0695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</TotalTime>
  <Words>378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UDゴシック</vt:lpstr>
      <vt:lpstr>HG丸ｺﾞｼｯｸM-PRO</vt:lpstr>
      <vt:lpstr>Meiryo UI</vt:lpstr>
      <vt:lpstr>UD デジタル 教科書体 NK-R</vt:lpstr>
      <vt:lpstr>メイリオ</vt:lpstr>
      <vt:lpstr>游ゴシック Medium</vt:lpstr>
      <vt:lpstr>Arial</vt:lpstr>
      <vt:lpstr>Calibri</vt:lpstr>
      <vt:lpstr>Calibri Light</vt:lpstr>
      <vt:lpstr>Forte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himejiumemiu@gmail.com</dc:creator>
  <cp:lastModifiedBy>S_Center</cp:lastModifiedBy>
  <cp:revision>169</cp:revision>
  <cp:lastPrinted>2022-05-27T07:03:30Z</cp:lastPrinted>
  <dcterms:created xsi:type="dcterms:W3CDTF">2020-12-01T15:24:06Z</dcterms:created>
  <dcterms:modified xsi:type="dcterms:W3CDTF">2022-06-17T07:35:40Z</dcterms:modified>
</cp:coreProperties>
</file>